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8"/>
  </p:notesMasterIdLst>
  <p:sldIdLst>
    <p:sldId id="256" r:id="rId2"/>
    <p:sldId id="351" r:id="rId3"/>
    <p:sldId id="282" r:id="rId4"/>
    <p:sldId id="332" r:id="rId5"/>
    <p:sldId id="293" r:id="rId6"/>
    <p:sldId id="352" r:id="rId7"/>
    <p:sldId id="353" r:id="rId8"/>
    <p:sldId id="334" r:id="rId9"/>
    <p:sldId id="367" r:id="rId10"/>
    <p:sldId id="368" r:id="rId11"/>
    <p:sldId id="354" r:id="rId12"/>
    <p:sldId id="355" r:id="rId13"/>
    <p:sldId id="356" r:id="rId14"/>
    <p:sldId id="358" r:id="rId15"/>
    <p:sldId id="359" r:id="rId16"/>
    <p:sldId id="361" r:id="rId17"/>
    <p:sldId id="360" r:id="rId18"/>
    <p:sldId id="364" r:id="rId19"/>
    <p:sldId id="365" r:id="rId20"/>
    <p:sldId id="362" r:id="rId21"/>
    <p:sldId id="325" r:id="rId22"/>
    <p:sldId id="341" r:id="rId23"/>
    <p:sldId id="342" r:id="rId24"/>
    <p:sldId id="366" r:id="rId25"/>
    <p:sldId id="345" r:id="rId26"/>
    <p:sldId id="347" r:id="rId27"/>
  </p:sldIdLst>
  <p:sldSz cx="9144000" cy="6858000" type="screen4x3"/>
  <p:notesSz cx="7315200" cy="9601200"/>
  <p:embeddedFontLst>
    <p:embeddedFont>
      <p:font typeface="Century Schoolbook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mr10" pitchFamily="34" charset="0"/>
      <p:regular r:id="rId37"/>
    </p:embeddedFont>
    <p:embeddedFont>
      <p:font typeface="新細明體" pitchFamily="18" charset="-120"/>
      <p:regular r:id="rId38"/>
    </p:embeddedFont>
    <p:embeddedFont>
      <p:font typeface="Wingdings 2" pitchFamily="18" charset="2"/>
      <p:regular r:id="rId39"/>
    </p:embeddedFont>
    <p:embeddedFont>
      <p:font typeface="Arial Unicode MS" pitchFamily="34" charset="-128"/>
      <p:regular r:id="rId40"/>
    </p:embeddedFont>
    <p:embeddedFont>
      <p:font typeface="宋体" pitchFamily="2" charset="-122"/>
      <p:regular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99"/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367174F-686E-4257-A757-9FA90C608CF6}" type="datetimeFigureOut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78B137D-A9AC-46BA-BE8A-DC775556C3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37D-A9AC-46BA-BE8A-DC775556C33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69C6AC0-CF2E-4113-A4D7-48BAAE1D2877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B27D69FE-B7C4-4594-AFDB-12DE8F738AA0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2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84011908-77D7-4365-ABB7-28CD9B757AF8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1" name="Rectangle 7"/>
          <p:cNvSpPr txBox="1">
            <a:spLocks noChangeArrowheads="1"/>
          </p:cNvSpPr>
          <p:nvPr userDrawn="1"/>
        </p:nvSpPr>
        <p:spPr bwMode="auto">
          <a:xfrm>
            <a:off x="2514600" y="64008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Charu C. Aggarwal, 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Arijit Khan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and Xifeng Yan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AC89736D-F8BB-4044-B354-6EB580EBE1F0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03DCE291-E842-4E4C-B2AF-504E2A286EB9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6C7C3BAB-6CF6-4BD4-A4E7-29B3F022533C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4DF2775-6EF4-4192-9FBE-796BBE5C6B46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7A0C829D-0E52-45D3-9281-E777C15C4601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6511B759-8941-4AE3-9212-4D32A748D267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003BB47D-325E-43CE-932A-C6E0B414452C}" type="datetime1">
              <a:rPr lang="en-US" smtClean="0"/>
              <a:pPr/>
              <a:t>4/27/2011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8842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6C1918-EF83-4F29-B1E9-9ED133E424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矩形 8"/>
          <p:cNvSpPr/>
          <p:nvPr userDrawn="1"/>
        </p:nvSpPr>
        <p:spPr bwMode="auto">
          <a:xfrm>
            <a:off x="304800" y="1"/>
            <a:ext cx="76962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</a:t>
            </a:r>
            <a:endParaRPr lang="zh-CN" altLang="en-US" sz="2000" i="1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0136" y="0"/>
            <a:ext cx="666026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                             On Flow Authority Discovery in Social Networks</a:t>
            </a:r>
            <a:r>
              <a:rPr lang="en-US" altLang="zh-CN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Arial Unicode MS" pitchFamily="34" charset="-122"/>
                <a:cs typeface="Calibri" pitchFamily="34" charset="0"/>
              </a:rPr>
              <a:t>  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001238"/>
            <a:ext cx="7239000" cy="1894362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Flow Authority Discovery in Social Networks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00600" y="4648200"/>
            <a:ext cx="4572000" cy="1193322"/>
          </a:xfrm>
          <a:prstGeom prst="rect">
            <a:avLst/>
          </a:prstGeom>
        </p:spPr>
        <p:txBody>
          <a:bodyPr vert="horz" numCol="1">
            <a:noAutofit/>
          </a:bodyPr>
          <a:lstStyle/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Arijit Khan, Xifeng Yan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Computer Science</a:t>
            </a:r>
          </a:p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California, </a:t>
            </a:r>
          </a:p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Santa Barbara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{arijitkhan, xyan}@cs.ucsb.edu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19200" y="4648200"/>
            <a:ext cx="4572000" cy="1193322"/>
          </a:xfrm>
          <a:prstGeom prst="rect">
            <a:avLst/>
          </a:prstGeom>
        </p:spPr>
        <p:txBody>
          <a:bodyPr vert="horz" numCol="1">
            <a:noAutofit/>
          </a:bodyPr>
          <a:lstStyle/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Charu C. Aggarwal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IBM T.J. Watson Research</a:t>
            </a:r>
            <a:endParaRPr lang="en-US" noProof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Center, Hawthorne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 York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charu@us.ibm.com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76200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Iterative and heuristic technique.</a:t>
            </a:r>
          </a:p>
          <a:p>
            <a:pPr>
              <a:buFont typeface="Wingdings" pitchFamily="2" charset="2"/>
              <a:buChar char="v"/>
            </a:pP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Initialization:</a:t>
            </a:r>
          </a:p>
          <a:p>
            <a:pPr>
              <a:buFont typeface="Wingdings" pitchFamily="2" charset="2"/>
              <a:buChar char="v"/>
            </a:pPr>
            <a:endParaRPr lang="en-US" sz="9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- Calculate the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steady state flow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(SSF) by each node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which is defined as the aggregate flow generated by node u individually.</a:t>
            </a:r>
          </a:p>
          <a:p>
            <a:pPr>
              <a:buNone/>
            </a:pPr>
            <a:endParaRPr lang="en-US" sz="1100" dirty="0" smtClean="0"/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SSF(u) =                   ;  when S = {u}.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000" dirty="0" smtClean="0"/>
              <a:t>    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Sort all nodes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descending order of their steady state flow.</a:t>
            </a:r>
          </a:p>
          <a:p>
            <a:pPr>
              <a:buFont typeface="Wingdings" pitchFamily="2" charset="2"/>
              <a:buChar char="v"/>
            </a:pPr>
            <a:endParaRPr lang="en-US" sz="1100" b="1" dirty="0" smtClean="0"/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Preliminary Seed Selection:</a:t>
            </a:r>
          </a:p>
          <a:p>
            <a:pPr>
              <a:buNone/>
            </a:pP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 - Select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nodes with highest SSF values as the preliminary seed nodes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en-US" sz="2200" b="1" dirty="0" smtClean="0"/>
          </a:p>
          <a:p>
            <a:pPr>
              <a:buFont typeface="Wingdings" pitchFamily="2" charset="2"/>
              <a:buChar char="v"/>
            </a:pPr>
            <a:endParaRPr lang="en-US" sz="2200" b="1" dirty="0" smtClean="0"/>
          </a:p>
          <a:p>
            <a:pPr>
              <a:buFont typeface="Wingdings" pitchFamily="2" charset="2"/>
              <a:buChar char="v"/>
            </a:pPr>
            <a:endParaRPr lang="en-US" sz="2200" dirty="0" smtClean="0"/>
          </a:p>
          <a:p>
            <a:pPr>
              <a:buFont typeface="Wingdings" pitchFamily="2" charset="2"/>
              <a:buChar char="v"/>
            </a:pPr>
            <a:endParaRPr 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Ranked Replace Algorithm</a:t>
            </a:r>
            <a:endParaRPr lang="en-US" sz="2500" b="1" dirty="0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200400"/>
            <a:ext cx="1038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39624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200" b="1" dirty="0" smtClean="0"/>
              <a:t>Iterative Improvement of Seed Nodes:</a:t>
            </a:r>
          </a:p>
          <a:p>
            <a:pPr>
              <a:buFont typeface="Wingdings" pitchFamily="2" charset="2"/>
              <a:buChar char="v"/>
            </a:pPr>
            <a:endParaRPr lang="en-US" sz="1800" b="1" dirty="0" smtClean="0"/>
          </a:p>
          <a:p>
            <a:pPr algn="just">
              <a:buNone/>
            </a:pPr>
            <a:r>
              <a:rPr lang="en-US" sz="2000" dirty="0" smtClean="0"/>
              <a:t>    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Replace some node in </a:t>
            </a:r>
            <a:r>
              <a:rPr lang="en-US" sz="2000" dirty="0" smtClean="0"/>
              <a:t>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with a node in </a:t>
            </a:r>
            <a:r>
              <a:rPr lang="en-US" sz="2000" dirty="0" smtClean="0"/>
              <a:t>(V-S),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if that increases the total aggregate flow.</a:t>
            </a:r>
          </a:p>
          <a:p>
            <a:pPr algn="just">
              <a:buNone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- The seed nodes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are replaced in increasing order of their SSF values.</a:t>
            </a:r>
          </a:p>
          <a:p>
            <a:pPr algn="just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nodes 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(V-S)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are selected in decreasing order of their SSF values.</a:t>
            </a:r>
          </a:p>
          <a:p>
            <a:pPr algn="just">
              <a:buNone/>
            </a:pPr>
            <a:endParaRPr lang="en-US" sz="1000" dirty="0" smtClean="0"/>
          </a:p>
          <a:p>
            <a:pPr algn="just">
              <a:buNone/>
            </a:pPr>
            <a:r>
              <a:rPr lang="en-US" sz="2000" dirty="0" smtClean="0"/>
              <a:t>    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dirty="0" smtClean="0"/>
              <a:t> 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successive attempts of replacement do not increase the aggregate flow, terminate and return</a:t>
            </a:r>
            <a:r>
              <a:rPr lang="en-US" sz="2000" dirty="0" smtClean="0"/>
              <a:t> S.</a:t>
            </a:r>
            <a:endParaRPr lang="en-US" sz="2200" dirty="0" smtClean="0"/>
          </a:p>
          <a:p>
            <a:pPr>
              <a:buFont typeface="Wingdings" pitchFamily="2" charset="2"/>
              <a:buChar char="v"/>
            </a:pPr>
            <a:endParaRPr 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  Ranked Replace Algorithm  (Continued)</a:t>
            </a:r>
            <a:endParaRPr lang="en-US" sz="2500" b="1" dirty="0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09406" y="1295400"/>
            <a:ext cx="9144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5806" y="1295400"/>
            <a:ext cx="9144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006" y="3276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73610" y="595526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V-S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9406" y="1371600"/>
            <a:ext cx="9144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09406" y="1828800"/>
            <a:ext cx="914400" cy="381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09406" y="2286000"/>
            <a:ext cx="914400" cy="3810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09406" y="2743200"/>
            <a:ext cx="914400" cy="381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5806" y="1371600"/>
            <a:ext cx="914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5806" y="1828800"/>
            <a:ext cx="9144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85806" y="2286000"/>
            <a:ext cx="914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85806" y="2743200"/>
            <a:ext cx="914400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85806" y="32004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85806" y="3657600"/>
            <a:ext cx="9144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85806" y="4114800"/>
            <a:ext cx="9144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85806" y="4572000"/>
            <a:ext cx="914400" cy="3810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5806" y="5029200"/>
            <a:ext cx="914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85806" y="5486400"/>
            <a:ext cx="914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152106" y="22479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019006" y="3428206"/>
            <a:ext cx="441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2606" y="1981200"/>
            <a:ext cx="85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SSF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09406" y="2743200"/>
            <a:ext cx="914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208899" y="1600200"/>
            <a:ext cx="85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SSF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943600" y="2362200"/>
            <a:ext cx="9144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43600" y="1905000"/>
            <a:ext cx="9144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43600" y="1447800"/>
            <a:ext cx="9144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43600" y="2362200"/>
            <a:ext cx="914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10200" y="2286000"/>
            <a:ext cx="914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1 -0.00139 C -0.08473 -0.0185 -0.09827 -0.03539 -0.10226 0.00069 C -0.10504 0.03677 -0.08854 0.18131 -0.0915 0.21554 C -0.09445 0.24977 -0.11285 0.20768 -0.11667 0.2060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-0.00023 C -0.07882 -0.01989 -0.10451 -0.03931 -0.11128 -0.01618 C -0.11805 0.00694 -0.10573 0.07285 -0.0934 0.139 " pathEditMode="relative" ptsTypes="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2.0629E-6 C -0.07726 -0.00208 -0.10122 -0.00416 -0.10695 0.02405 C -0.11268 0.05227 -0.08629 0.14686 -0.0875 0.16906 C -0.08872 0.19126 -0.10157 0.17415 -0.11441 0.1572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2.09991E-6 C 0.01649 0.15633 0.03559 0.31267 0.01042 0.38668 C -0.01424 0.46068 -0.08212 0.45189 -0.15 0.4433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8 0.00694 C -0.07327 -0.00208 -0.09618 -0.0111 -0.10243 0.00508 C -0.10868 0.02127 -0.08559 0.08927 -0.0875 0.10453 C -0.08941 0.11979 -0.10191 0.108 -0.11441 0.09644 " pathEditMode="relative" ptsTypes="aa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003 C -0.06597 -0.02961 -0.07986 -0.06221 -0.08628 0.003 C -0.09271 0.06822 -0.09184 0.2315 -0.0908 0.39477 " pathEditMode="relative" ptsTypes="a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9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620000" cy="3657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Each iteration of Ranked Replace technique requires a lot of computation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O(t.|E|);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where t is the number of iterations required to get steady state probabilities</a:t>
            </a:r>
            <a:r>
              <a:rPr lang="en-US" sz="22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22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Number of iterations required for convergence of Ranked Replace can be very large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O(|V|).</a:t>
            </a:r>
          </a:p>
          <a:p>
            <a:pPr algn="just">
              <a:buFont typeface="Wingdings" pitchFamily="2" charset="2"/>
              <a:buChar char="v"/>
            </a:pPr>
            <a:endParaRPr lang="en-US" sz="22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Slow !!!</a:t>
            </a:r>
          </a:p>
          <a:p>
            <a:pPr>
              <a:buFont typeface="Wingdings" pitchFamily="2" charset="2"/>
              <a:buChar char="v"/>
            </a:pPr>
            <a:endParaRPr 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Problem with Ranked Replace </a:t>
            </a:r>
            <a:endParaRPr lang="en-US" sz="2500" b="1" dirty="0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Bayes Traceback Algorithm </a:t>
            </a:r>
            <a:endParaRPr lang="en-US" sz="2500" b="1" dirty="0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90600"/>
            <a:ext cx="4800600" cy="3276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 information is viewed as a packet.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9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The packet at a node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is inherited from one of its incoming nodes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with probability proportional to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following a random walk.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9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There 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 single information packet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which is (stochastically) present only at one node at a time.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9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5456238" y="4549775"/>
            <a:ext cx="366712" cy="33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5803900" y="4700588"/>
            <a:ext cx="1919288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5816600" y="3454400"/>
            <a:ext cx="1979613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5608638" y="3471863"/>
            <a:ext cx="28575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5789613" y="3316288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5738813" y="1952625"/>
            <a:ext cx="1154112" cy="1169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7065963" y="1939925"/>
            <a:ext cx="749300" cy="1211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7902575" y="3516313"/>
            <a:ext cx="14288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388100" y="4371975"/>
            <a:ext cx="614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 dirty="0"/>
              <a:t>0.5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348413" y="3760788"/>
            <a:ext cx="61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 dirty="0"/>
              <a:t>0.3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920038" y="3875088"/>
            <a:ext cx="61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 dirty="0"/>
              <a:t>0.2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591175" y="3748088"/>
            <a:ext cx="614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 dirty="0"/>
              <a:t>0.5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448425" y="2990850"/>
            <a:ext cx="614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 dirty="0"/>
              <a:t>0.1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5794375" y="2120900"/>
            <a:ext cx="614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 dirty="0"/>
              <a:t>0.2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408863" y="2135188"/>
            <a:ext cx="61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 dirty="0"/>
              <a:t>0.2</a:t>
            </a:r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7734300" y="4562475"/>
            <a:ext cx="366713" cy="33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6802438" y="1600200"/>
            <a:ext cx="366712" cy="33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>
            <a:off x="5422900" y="3136900"/>
            <a:ext cx="366713" cy="33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Oval 30"/>
          <p:cNvSpPr>
            <a:spLocks noChangeArrowheads="1"/>
          </p:cNvSpPr>
          <p:nvPr/>
        </p:nvSpPr>
        <p:spPr bwMode="auto">
          <a:xfrm>
            <a:off x="7742238" y="3178175"/>
            <a:ext cx="366712" cy="33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1"/>
          <p:cNvSpPr/>
          <p:nvPr/>
        </p:nvSpPr>
        <p:spPr>
          <a:xfrm>
            <a:off x="7696200" y="3124200"/>
            <a:ext cx="457200" cy="457200"/>
          </a:xfrm>
          <a:prstGeom prst="rect">
            <a:avLst/>
          </a:prstGeom>
          <a:solidFill>
            <a:srgbClr val="00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257800" y="2895600"/>
            <a:ext cx="3124200" cy="8382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6548437" y="2514600"/>
            <a:ext cx="61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b="1" dirty="0" smtClean="0"/>
              <a:t>S</a:t>
            </a:r>
            <a:endParaRPr lang="en-US" altLang="zh-TW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34000" y="5105400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Bayes Traceback Model</a:t>
            </a:r>
            <a:endParaRPr lang="en-US" b="1" dirty="0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7710488" y="3170237"/>
            <a:ext cx="366712" cy="334963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Oval 3"/>
          <p:cNvSpPr>
            <a:spLocks noChangeArrowheads="1"/>
          </p:cNvSpPr>
          <p:nvPr/>
        </p:nvSpPr>
        <p:spPr bwMode="auto">
          <a:xfrm>
            <a:off x="5486400" y="4572000"/>
            <a:ext cx="366712" cy="334963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7696200" y="4541837"/>
            <a:ext cx="366712" cy="334963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3"/>
          <p:cNvSpPr/>
          <p:nvPr/>
        </p:nvSpPr>
        <p:spPr>
          <a:xfrm>
            <a:off x="5410200" y="4495800"/>
            <a:ext cx="457200" cy="457200"/>
          </a:xfrm>
          <a:prstGeom prst="rect">
            <a:avLst/>
          </a:prstGeom>
          <a:solidFill>
            <a:srgbClr val="00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696200" y="4495800"/>
            <a:ext cx="457200" cy="457200"/>
          </a:xfrm>
          <a:prstGeom prst="rect">
            <a:avLst/>
          </a:prstGeom>
          <a:solidFill>
            <a:srgbClr val="00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152400" y="3962400"/>
            <a:ext cx="4800600" cy="762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9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Expose the information packet to one of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seed nodes.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9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52400" y="4572000"/>
            <a:ext cx="4800600" cy="1295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9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9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token will visit the nodes in the network following random walk.  Thus, it can visit a node multiple times.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224 0.09552 -0.24479 0.19103 " pathEditMode="relative" ptsTypes="aA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12535 0 0.2507 0 " pathEditMode="relative" ptsTypes="a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" pathEditMode="relative" ptsTypes="AA">
                                      <p:cBhvr>
                                        <p:cTn id="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animBg="1"/>
      <p:bldP spid="42" grpId="2" animBg="1"/>
      <p:bldP spid="42" grpId="3" animBg="1"/>
      <p:bldP spid="43" grpId="0" animBg="1"/>
      <p:bldP spid="43" grpId="1" animBg="1"/>
      <p:bldP spid="45" grpId="0"/>
      <p:bldP spid="45" grpId="1"/>
      <p:bldP spid="38" grpId="0" animBg="1"/>
      <p:bldP spid="40" grpId="0" animBg="1"/>
      <p:bldP spid="41" grpId="0" animBg="1"/>
      <p:bldP spid="44" grpId="0" animBg="1"/>
      <p:bldP spid="44" grpId="1" animBg="1"/>
      <p:bldP spid="44" grpId="3" animBg="1"/>
      <p:bldP spid="52" grpId="0" animBg="1"/>
      <p:bldP spid="52" grpId="1" animBg="1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Bayes Traceback Model (Continued) </a:t>
            </a:r>
            <a:endParaRPr lang="en-US" sz="2500" b="1" dirty="0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19200"/>
            <a:ext cx="7543800" cy="4724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Transient State 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Each node in the graph has equal probability of having the packet.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even spread of information may not be possible in steady-state,  however our goal is to create an evenly spread probability distribution as an intermediate transient after a small number of iterations following the random walk.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Identify k seed nodes, so that an intermediate transient state is reached as quickly as possible.  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Intuitively, these 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nodes correspond to the seed nodes which result in maximum aggregate flow in the network.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Bayes Traceback Algorithm </a:t>
            </a:r>
            <a:endParaRPr lang="en-US" sz="2500" b="1" dirty="0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066800"/>
            <a:ext cx="7696200" cy="5257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3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Starting from the transient state at 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t=0</a:t>
            </a:r>
            <a:r>
              <a:rPr lang="en-US" sz="3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trace back the previous states using Bayes Algorithm.  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1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en-US" sz="3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probability that node 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has the information packet at time 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31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3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35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At each iteration, delete a fraction of nodes with low probabilities of having the information packet. Iterate until end up with </a:t>
            </a:r>
            <a:r>
              <a:rPr lang="en-US" sz="3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5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nodes. 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86200" y="2362200"/>
            <a:ext cx="45720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(B)=0.5              Q</a:t>
            </a:r>
            <a:r>
              <a:rPr lang="en-US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(C)=0.3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endParaRPr lang="en-US" sz="1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-(t+1)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= 0.5*0.3/(0.3+0.4+0.5) + 0.3*1.0/(1.0+0.2) 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= 0.38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19200" y="3352800"/>
            <a:ext cx="762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9400" y="3352800"/>
            <a:ext cx="762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1200" y="2286000"/>
            <a:ext cx="762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  <a:endCxn id="11" idx="0"/>
          </p:cNvCxnSpPr>
          <p:nvPr/>
        </p:nvCxnSpPr>
        <p:spPr>
          <a:xfrm rot="5400000">
            <a:off x="1605780" y="2865787"/>
            <a:ext cx="481433" cy="492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5"/>
            <a:endCxn id="12" idx="0"/>
          </p:cNvCxnSpPr>
          <p:nvPr/>
        </p:nvCxnSpPr>
        <p:spPr>
          <a:xfrm rot="16200000" flipH="1">
            <a:off x="2675288" y="2827687"/>
            <a:ext cx="481433" cy="568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3"/>
          </p:cNvCxnSpPr>
          <p:nvPr/>
        </p:nvCxnSpPr>
        <p:spPr>
          <a:xfrm flipV="1">
            <a:off x="914400" y="3938167"/>
            <a:ext cx="416392" cy="252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5"/>
          </p:cNvCxnSpPr>
          <p:nvPr/>
        </p:nvCxnSpPr>
        <p:spPr>
          <a:xfrm rot="16200000" flipV="1">
            <a:off x="1798988" y="4008788"/>
            <a:ext cx="405233" cy="263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4"/>
          </p:cNvCxnSpPr>
          <p:nvPr/>
        </p:nvCxnSpPr>
        <p:spPr>
          <a:xfrm rot="16200000" flipV="1">
            <a:off x="3009900" y="42291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95600" y="28194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04733" y="4114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4114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4114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99733" y="28310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2286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34406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44222" y="3429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57200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Bayes Traceback Method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Running Time of Bayes Traceback</a:t>
            </a:r>
            <a:endParaRPr lang="en-US" sz="2500" b="1" dirty="0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524000"/>
            <a:ext cx="7696200" cy="304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200" noProof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Each iteration of Bayes Traceback has complexity </a:t>
            </a:r>
            <a:r>
              <a:rPr lang="en-US" sz="22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O(|E|).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200" noProof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 we delete f fraction of the remaining nodes in each iteration, the number of  iterations required by Bayes Traceback method is given by </a:t>
            </a:r>
            <a:r>
              <a:rPr lang="en-US" sz="220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log(n/k)/log(1/(1-f)) .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kumimoji="0" lang="en-US" sz="22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22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Fast !!!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0" y="411162"/>
            <a:ext cx="2133600" cy="655638"/>
          </a:xfrm>
        </p:spPr>
        <p:txBody>
          <a:bodyPr>
            <a:normAutofit/>
          </a:bodyPr>
          <a:lstStyle/>
          <a:p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7239000" cy="45720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Problem Formulation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Related Work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Algorithm</a:t>
            </a:r>
          </a:p>
          <a:p>
            <a:pPr algn="just">
              <a:buNone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Ranked Replace</a:t>
            </a:r>
          </a:p>
          <a:p>
            <a:pPr algn="just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- Bayes Traceback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Restricted Source and Targets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Experimental Results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Conclusion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0600" y="381000"/>
            <a:ext cx="65532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Restricted Source and Targets </a:t>
            </a:r>
            <a:endParaRPr lang="en-US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62000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Restricted Targets: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maximize the flow in a given set of target nodes, although the entire graph structure can be used.</a:t>
            </a:r>
          </a:p>
          <a:p>
            <a:pPr algn="just">
              <a:buFont typeface="Wingdings" pitchFamily="2" charset="2"/>
              <a:buChar char="v"/>
            </a:pPr>
            <a:endParaRPr lang="en-US" sz="1000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Restricted Source: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 initial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seed nodes can be selected only among a given set of candidate nodes.</a:t>
            </a:r>
          </a:p>
          <a:p>
            <a:pPr algn="just">
              <a:buFont typeface="Wingdings" pitchFamily="2" charset="2"/>
              <a:buChar char="v"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Solutions to both problems are straightforward for Ranked Replace algorithm. </a:t>
            </a:r>
          </a:p>
          <a:p>
            <a:pPr algn="just">
              <a:buFont typeface="Wingdings" pitchFamily="2" charset="2"/>
              <a:buChar char="v"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For Restricted source problem in Bayes Traceback method, delete nodes until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nodes are left from the given set of candidate nodes.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96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Restricted Source and Targets (Continued) </a:t>
            </a:r>
            <a:endParaRPr lang="en-US" sz="2400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620000" cy="1676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For Restricted target problem in Bayes Traceback method, the target nodes are considered as sink nodes; i.e., we do not propagate the flow from target node to non-target node, but we propagate flow from non-target to target sets.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066800" y="4038600"/>
            <a:ext cx="762000" cy="685800"/>
          </a:xfrm>
          <a:prstGeom prst="ellipse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4038600"/>
            <a:ext cx="762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2971800"/>
            <a:ext cx="762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3"/>
            <a:endCxn id="12" idx="0"/>
          </p:cNvCxnSpPr>
          <p:nvPr/>
        </p:nvCxnSpPr>
        <p:spPr>
          <a:xfrm rot="5400000">
            <a:off x="1453380" y="3551587"/>
            <a:ext cx="481433" cy="492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5"/>
            <a:endCxn id="13" idx="0"/>
          </p:cNvCxnSpPr>
          <p:nvPr/>
        </p:nvCxnSpPr>
        <p:spPr>
          <a:xfrm rot="16200000" flipH="1">
            <a:off x="2522888" y="3513487"/>
            <a:ext cx="481433" cy="568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3"/>
          </p:cNvCxnSpPr>
          <p:nvPr/>
        </p:nvCxnSpPr>
        <p:spPr>
          <a:xfrm flipV="1">
            <a:off x="762000" y="4623967"/>
            <a:ext cx="416392" cy="252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5"/>
          </p:cNvCxnSpPr>
          <p:nvPr/>
        </p:nvCxnSpPr>
        <p:spPr>
          <a:xfrm rot="16200000" flipV="1">
            <a:off x="1646588" y="4694588"/>
            <a:ext cx="405233" cy="263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4"/>
          </p:cNvCxnSpPr>
          <p:nvPr/>
        </p:nvCxnSpPr>
        <p:spPr>
          <a:xfrm rot="16200000" flipV="1">
            <a:off x="2857500" y="4914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0" y="35052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52333" y="48006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48006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48006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47333" y="35168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47800" y="2971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4126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91822" y="4114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886200" y="3200400"/>
            <a:ext cx="45720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(B)=0.5              Q</a:t>
            </a:r>
            <a:r>
              <a:rPr lang="en-US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(C)=0.3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endParaRPr lang="en-US" sz="1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-(t+1)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0.5*0.3/(0.3+0.4+0.5) 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+ 0.3*1.0/(1.0+0.2) 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= 0.1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680" y="5269468"/>
            <a:ext cx="501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Bayes Traceback with Restricted Target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ea typeface="华文新魏" pitchFamily="2" charset="-122"/>
              </a:rPr>
              <a:t>Motivation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953000" cy="3733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Online Marketing via “word-of-mouth”  recommendations. </a:t>
            </a:r>
          </a:p>
          <a:p>
            <a:pPr algn="just">
              <a:buFont typeface="Wingdings" pitchFamily="2" charset="2"/>
              <a:buChar char="v"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Find a small subset of influential individuals in a social network, such that they can influence the largest number of people in the network.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11455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Slide Number Placeholder 5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0" y="411162"/>
            <a:ext cx="2133600" cy="655638"/>
          </a:xfrm>
        </p:spPr>
        <p:txBody>
          <a:bodyPr>
            <a:normAutofit/>
          </a:bodyPr>
          <a:lstStyle/>
          <a:p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7239000" cy="45720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/>
              <a:t>Problem Formulation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Algorithm</a:t>
            </a:r>
          </a:p>
          <a:p>
            <a:pPr algn="just">
              <a:buNone/>
            </a:pPr>
            <a:endParaRPr lang="en-US" sz="1000" dirty="0" smtClean="0"/>
          </a:p>
          <a:p>
            <a:pPr algn="just">
              <a:buNone/>
            </a:pPr>
            <a:r>
              <a:rPr lang="en-US" dirty="0" smtClean="0"/>
              <a:t>      - </a:t>
            </a:r>
            <a:r>
              <a:rPr lang="en-US" sz="2000" dirty="0" smtClean="0"/>
              <a:t>Ranked Replace</a:t>
            </a:r>
          </a:p>
          <a:p>
            <a:pPr algn="just">
              <a:buNone/>
            </a:pPr>
            <a:r>
              <a:rPr lang="en-US" sz="2000" dirty="0" smtClean="0"/>
              <a:t>       - Bayes Traceback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Restricted Source and Targets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b="1" dirty="0" smtClean="0"/>
              <a:t>Experimental Results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Conclusion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79248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Data Sets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Top-5 Flow Authorities in DBLP: </a:t>
            </a:r>
          </a:p>
          <a:p>
            <a:pPr algn="just">
              <a:buFont typeface="Wingdings" pitchFamily="2" charset="2"/>
              <a:buChar char="q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Experimental Results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990600"/>
          <a:ext cx="4800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# of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# of Edges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Last.FM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818,800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3,340,954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DBLP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684,911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7,764,604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Twitter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1,194,092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6,450,193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IBM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195" y="3296920"/>
          <a:ext cx="784860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4"/>
                <a:gridCol w="1905000"/>
                <a:gridCol w="1905000"/>
                <a:gridCol w="205740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Ranked Replace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Bayes Traceback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Influence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Degree Discount IC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Wen Gao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Wen Gao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Luigi Fortuna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Wei Li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Francky Catthor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S Yu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Dipanwita R.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Wei Wang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Philip S Yu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 T Kandemir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Timothy Sullivan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 Zhang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 T Kandemir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Francky Catthor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Wei 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Ian T Foster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 L S Vincentelli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 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 Vincentelli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 C 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Wei Zhang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85800"/>
          </a:xfrm>
        </p:spPr>
        <p:txBody>
          <a:bodyPr/>
          <a:lstStyle/>
          <a:p>
            <a:pPr algn="ctr"/>
            <a:r>
              <a:rPr lang="en-US" b="1" dirty="0" smtClean="0"/>
              <a:t>Effectiveness Results</a:t>
            </a:r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27213" y="5340350"/>
            <a:ext cx="3887787" cy="450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Effectiven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ess Results (DBLP)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BM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7"/>
          <p:cNvSpPr txBox="1">
            <a:spLocks/>
          </p:cNvSpPr>
          <p:nvPr/>
        </p:nvSpPr>
        <p:spPr>
          <a:xfrm>
            <a:off x="6477000" y="1676400"/>
            <a:ext cx="16764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 = #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flow authority nodes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304925"/>
            <a:ext cx="4648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85800"/>
          </a:xfrm>
        </p:spPr>
        <p:txBody>
          <a:bodyPr/>
          <a:lstStyle/>
          <a:p>
            <a:pPr algn="ctr"/>
            <a:r>
              <a:rPr lang="en-US" b="1" dirty="0" smtClean="0"/>
              <a:t>Efficiency Results</a:t>
            </a:r>
            <a:endParaRPr lang="en-US" b="1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IBM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055813" y="5334000"/>
            <a:ext cx="3887787" cy="450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Efficiency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Results (DBLP)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6477000" y="1676400"/>
            <a:ext cx="16764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 = #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flow authority nodes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257300"/>
            <a:ext cx="4114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0" y="411162"/>
            <a:ext cx="2133600" cy="655638"/>
          </a:xfrm>
        </p:spPr>
        <p:txBody>
          <a:bodyPr>
            <a:normAutofit/>
          </a:bodyPr>
          <a:lstStyle/>
          <a:p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7239000" cy="45720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/>
              <a:t>Problem Formulation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Related Work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Algorithm</a:t>
            </a:r>
          </a:p>
          <a:p>
            <a:pPr algn="just">
              <a:buNone/>
            </a:pPr>
            <a:endParaRPr lang="en-US" sz="1000" dirty="0" smtClean="0"/>
          </a:p>
          <a:p>
            <a:pPr algn="just">
              <a:buNone/>
            </a:pPr>
            <a:r>
              <a:rPr lang="en-US" dirty="0" smtClean="0"/>
              <a:t>      - </a:t>
            </a:r>
            <a:r>
              <a:rPr lang="en-US" sz="2000" dirty="0" smtClean="0"/>
              <a:t>Ranked Replace</a:t>
            </a:r>
          </a:p>
          <a:p>
            <a:pPr algn="just">
              <a:buNone/>
            </a:pPr>
            <a:r>
              <a:rPr lang="en-US" sz="2000" dirty="0" smtClean="0"/>
              <a:t>       - Bayes Traceback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Restricted Source and Targets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Experimental Results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b="1" dirty="0" smtClean="0"/>
              <a:t>Conclusion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0" y="411162"/>
            <a:ext cx="2362200" cy="655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72390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Novel algorithms for the determination of optimal flow authorities in social networks.</a:t>
            </a:r>
          </a:p>
          <a:p>
            <a:pPr algn="just">
              <a:buFont typeface="Wingdings" pitchFamily="2" charset="2"/>
              <a:buChar char="v"/>
            </a:pP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Empirically outperform the existing algorithms for optimal flow authority detection in graphs.</a:t>
            </a:r>
          </a:p>
          <a:p>
            <a:pPr algn="just">
              <a:buFont typeface="Wingdings" pitchFamily="2" charset="2"/>
              <a:buChar char="v"/>
            </a:pP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Can be easily extended to the restricted source and target set problems.</a:t>
            </a:r>
          </a:p>
          <a:p>
            <a:pPr algn="just">
              <a:buFont typeface="Wingdings" pitchFamily="2" charset="2"/>
              <a:buChar char="v"/>
            </a:pP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How to modify the algorithms in the presence of negative information flows?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0" y="2133600"/>
            <a:ext cx="562846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You!!!</a:t>
            </a: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962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ea typeface="华文新魏" pitchFamily="2" charset="-122"/>
              </a:rPr>
              <a:t>Motivation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343400" y="762000"/>
            <a:ext cx="3810000" cy="274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Fast and widespread information cascade, i.e., with the use of Facebook and Twitter, the event “2011 Egyptian Protest” quickly reached to the protestors worldwide.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7244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098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2098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7244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47244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9906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4290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0" y="34290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9906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34290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0" y="22098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" name="Picture 28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76400" y="990600"/>
            <a:ext cx="914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1" name="Straight Arrow Connector 269"/>
          <p:cNvCxnSpPr>
            <a:cxnSpLocks noChangeShapeType="1"/>
          </p:cNvCxnSpPr>
          <p:nvPr/>
        </p:nvCxnSpPr>
        <p:spPr bwMode="auto">
          <a:xfrm>
            <a:off x="1295400" y="1485900"/>
            <a:ext cx="381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" name="Straight Arrow Connector 271"/>
          <p:cNvCxnSpPr>
            <a:cxnSpLocks noChangeShapeType="1"/>
          </p:cNvCxnSpPr>
          <p:nvPr/>
        </p:nvCxnSpPr>
        <p:spPr bwMode="auto">
          <a:xfrm rot="5400000" flipH="1" flipV="1">
            <a:off x="2019300" y="2095500"/>
            <a:ext cx="2286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3" name="Straight Arrow Connector 273"/>
          <p:cNvCxnSpPr>
            <a:cxnSpLocks noChangeShapeType="1"/>
          </p:cNvCxnSpPr>
          <p:nvPr/>
        </p:nvCxnSpPr>
        <p:spPr bwMode="auto">
          <a:xfrm rot="10800000">
            <a:off x="2590800" y="52197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4" name="Straight Arrow Connector 275"/>
          <p:cNvCxnSpPr>
            <a:cxnSpLocks noChangeShapeType="1"/>
          </p:cNvCxnSpPr>
          <p:nvPr/>
        </p:nvCxnSpPr>
        <p:spPr bwMode="auto">
          <a:xfrm>
            <a:off x="1295400" y="2705100"/>
            <a:ext cx="381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5" name="Straight Arrow Connector 277"/>
          <p:cNvCxnSpPr>
            <a:cxnSpLocks noChangeShapeType="1"/>
          </p:cNvCxnSpPr>
          <p:nvPr/>
        </p:nvCxnSpPr>
        <p:spPr bwMode="auto">
          <a:xfrm>
            <a:off x="2590800" y="14859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6" name="Straight Arrow Connector 279"/>
          <p:cNvCxnSpPr>
            <a:cxnSpLocks noChangeShapeType="1"/>
          </p:cNvCxnSpPr>
          <p:nvPr/>
        </p:nvCxnSpPr>
        <p:spPr bwMode="auto">
          <a:xfrm>
            <a:off x="2590800" y="27051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7" name="Straight Arrow Connector 281"/>
          <p:cNvCxnSpPr>
            <a:cxnSpLocks noChangeShapeType="1"/>
          </p:cNvCxnSpPr>
          <p:nvPr/>
        </p:nvCxnSpPr>
        <p:spPr bwMode="auto">
          <a:xfrm flipV="1">
            <a:off x="2590800" y="1981200"/>
            <a:ext cx="457200" cy="228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0" name="Straight Arrow Connector 287"/>
          <p:cNvCxnSpPr>
            <a:cxnSpLocks noChangeShapeType="1"/>
          </p:cNvCxnSpPr>
          <p:nvPr/>
        </p:nvCxnSpPr>
        <p:spPr bwMode="auto">
          <a:xfrm rot="5400000" flipH="1" flipV="1">
            <a:off x="2014538" y="3309937"/>
            <a:ext cx="228600" cy="95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1" name="Straight Arrow Connector 289"/>
          <p:cNvCxnSpPr>
            <a:cxnSpLocks noChangeShapeType="1"/>
          </p:cNvCxnSpPr>
          <p:nvPr/>
        </p:nvCxnSpPr>
        <p:spPr bwMode="auto">
          <a:xfrm>
            <a:off x="1295400" y="3962400"/>
            <a:ext cx="381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" name="Straight Arrow Connector 293"/>
          <p:cNvCxnSpPr>
            <a:cxnSpLocks noChangeShapeType="1"/>
          </p:cNvCxnSpPr>
          <p:nvPr/>
        </p:nvCxnSpPr>
        <p:spPr bwMode="auto">
          <a:xfrm rot="5400000" flipH="1" flipV="1">
            <a:off x="455612" y="4570412"/>
            <a:ext cx="30480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5" name="Straight Arrow Connector 297"/>
          <p:cNvCxnSpPr>
            <a:cxnSpLocks noChangeShapeType="1"/>
          </p:cNvCxnSpPr>
          <p:nvPr/>
        </p:nvCxnSpPr>
        <p:spPr bwMode="auto">
          <a:xfrm>
            <a:off x="2590800" y="39624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9" name="Straight Arrow Connector 306"/>
          <p:cNvCxnSpPr>
            <a:cxnSpLocks noChangeShapeType="1"/>
          </p:cNvCxnSpPr>
          <p:nvPr/>
        </p:nvCxnSpPr>
        <p:spPr bwMode="auto">
          <a:xfrm rot="5400000">
            <a:off x="3390901" y="3314700"/>
            <a:ext cx="22860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0" name="Straight Arrow Connector 308"/>
          <p:cNvCxnSpPr>
            <a:cxnSpLocks noChangeShapeType="1"/>
          </p:cNvCxnSpPr>
          <p:nvPr/>
        </p:nvCxnSpPr>
        <p:spPr bwMode="auto">
          <a:xfrm rot="5400000">
            <a:off x="3390901" y="2095500"/>
            <a:ext cx="22860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1" name="Straight Arrow Connector 310"/>
          <p:cNvCxnSpPr>
            <a:cxnSpLocks noChangeShapeType="1"/>
          </p:cNvCxnSpPr>
          <p:nvPr/>
        </p:nvCxnSpPr>
        <p:spPr bwMode="auto">
          <a:xfrm rot="5400000" flipH="1" flipV="1">
            <a:off x="3352801" y="4572000"/>
            <a:ext cx="30480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5" name="Rectangle 114"/>
          <p:cNvSpPr/>
          <p:nvPr/>
        </p:nvSpPr>
        <p:spPr>
          <a:xfrm>
            <a:off x="1676400" y="22098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1676400" y="9906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048000" y="9906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048000" y="22098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048000" y="34290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81000" y="47244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676400" y="34290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81000" y="34290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306"/>
          <p:cNvCxnSpPr>
            <a:cxnSpLocks noChangeShapeType="1"/>
          </p:cNvCxnSpPr>
          <p:nvPr/>
        </p:nvCxnSpPr>
        <p:spPr bwMode="auto">
          <a:xfrm rot="5400000">
            <a:off x="839788" y="4570413"/>
            <a:ext cx="304801" cy="317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6" name="Straight Arrow Connector 293"/>
          <p:cNvCxnSpPr>
            <a:cxnSpLocks noChangeShapeType="1"/>
          </p:cNvCxnSpPr>
          <p:nvPr/>
        </p:nvCxnSpPr>
        <p:spPr bwMode="auto">
          <a:xfrm rot="5400000" flipH="1" flipV="1">
            <a:off x="420688" y="2093914"/>
            <a:ext cx="228600" cy="317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8" name="Straight Arrow Connector 306"/>
          <p:cNvCxnSpPr>
            <a:cxnSpLocks noChangeShapeType="1"/>
          </p:cNvCxnSpPr>
          <p:nvPr/>
        </p:nvCxnSpPr>
        <p:spPr bwMode="auto">
          <a:xfrm rot="16200000" flipH="1">
            <a:off x="876301" y="2095500"/>
            <a:ext cx="228599" cy="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0" name="Oval 129"/>
          <p:cNvSpPr/>
          <p:nvPr/>
        </p:nvSpPr>
        <p:spPr>
          <a:xfrm>
            <a:off x="2743200" y="4495800"/>
            <a:ext cx="1524000" cy="13716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6200" y="4495800"/>
            <a:ext cx="1524000" cy="13716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371600" y="1981200"/>
            <a:ext cx="1524000" cy="13716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3048000" y="47244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1676400" y="4724400"/>
            <a:ext cx="914400" cy="990600"/>
          </a:xfrm>
          <a:prstGeom prst="rect">
            <a:avLst/>
          </a:prstGeom>
          <a:solidFill>
            <a:srgbClr val="00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28600" y="5867400"/>
            <a:ext cx="40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Influence Propagation in Social Network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1" grpId="0" animBg="1"/>
      <p:bldP spid="122" grpId="0" animBg="1"/>
      <p:bldP spid="130" grpId="0" animBg="1"/>
      <p:bldP spid="131" grpId="0" animBg="1"/>
      <p:bldP spid="132" grpId="0" animBg="1"/>
      <p:bldP spid="132" grpId="1" animBg="1"/>
      <p:bldP spid="133" grpId="0" animBg="1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0" y="411162"/>
            <a:ext cx="2133600" cy="655638"/>
          </a:xfrm>
        </p:spPr>
        <p:txBody>
          <a:bodyPr>
            <a:normAutofit/>
          </a:bodyPr>
          <a:lstStyle/>
          <a:p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7239000" cy="44196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Problem Formulation</a:t>
            </a:r>
          </a:p>
          <a:p>
            <a:pPr algn="just">
              <a:buFont typeface="Wingdings" pitchFamily="2" charset="2"/>
              <a:buChar char="v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Related Work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Algorithm</a:t>
            </a:r>
          </a:p>
          <a:p>
            <a:pPr algn="just">
              <a:buNone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Ranked Replace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    Bayes Traceback</a:t>
            </a:r>
          </a:p>
          <a:p>
            <a:pPr algn="just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Restricted Source and Targets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Experimental Results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Conclusion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7391400" cy="3886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Directed Graph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(V, E, P).</a:t>
            </a:r>
          </a:p>
          <a:p>
            <a:pPr algn="just">
              <a:buFont typeface="Wingdings" pitchFamily="2" charset="2"/>
              <a:buChar char="v"/>
            </a:pPr>
            <a:endParaRPr lang="en-US" sz="600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 : 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{0,1}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; probability of information cascade through a directed edge. </a:t>
            </a:r>
          </a:p>
          <a:p>
            <a:pPr algn="just">
              <a:buFont typeface="Wingdings" pitchFamily="2" charset="2"/>
              <a:buChar char="v"/>
            </a:pPr>
            <a:endParaRPr lang="en-US" sz="600" dirty="0" smtClean="0">
              <a:sym typeface="Wingdings" pitchFamily="2" charset="2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Let 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ij 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 the probability of information cascade along directed edge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ij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. Then,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 = [p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].</a:t>
            </a:r>
          </a:p>
          <a:p>
            <a:pPr algn="just">
              <a:buFont typeface="Wingdings" pitchFamily="2" charset="2"/>
              <a:buChar char="v"/>
            </a:pPr>
            <a:endParaRPr lang="en-US" sz="600" dirty="0" smtClean="0">
              <a:sym typeface="Wingdings" pitchFamily="2" charset="2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 the probability that a given node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contains an information, then it eventually transmits the information to adjacent node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with probability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09600"/>
          </a:xfrm>
        </p:spPr>
        <p:txBody>
          <a:bodyPr/>
          <a:lstStyle/>
          <a:p>
            <a:pPr algn="ctr"/>
            <a:r>
              <a:rPr lang="en-US" b="1" dirty="0" smtClean="0"/>
              <a:t>Problem Formulation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4800600"/>
            <a:ext cx="11430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1066800" y="51054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514600" y="51054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/>
          <p:cNvCxnSpPr>
            <a:stCxn id="30" idx="6"/>
            <a:endCxn id="32" idx="2"/>
          </p:cNvCxnSpPr>
          <p:nvPr/>
        </p:nvCxnSpPr>
        <p:spPr>
          <a:xfrm>
            <a:off x="1447800" y="5295900"/>
            <a:ext cx="1066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23156" y="488846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ij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143000" y="54980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90800" y="54980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066800" y="5105400"/>
            <a:ext cx="381000" cy="381000"/>
          </a:xfrm>
          <a:prstGeom prst="rect">
            <a:avLst/>
          </a:prstGeom>
          <a:solidFill>
            <a:srgbClr val="00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447800" y="5332412"/>
            <a:ext cx="10668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514600" y="5105400"/>
            <a:ext cx="457200" cy="381000"/>
          </a:xfrm>
          <a:prstGeom prst="rect">
            <a:avLst/>
          </a:prstGeom>
          <a:solidFill>
            <a:srgbClr val="00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733800" y="51054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181600" y="51054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Arrow Connector 50"/>
          <p:cNvCxnSpPr>
            <a:stCxn id="49" idx="6"/>
            <a:endCxn id="50" idx="2"/>
          </p:cNvCxnSpPr>
          <p:nvPr/>
        </p:nvCxnSpPr>
        <p:spPr>
          <a:xfrm>
            <a:off x="4114800" y="5295900"/>
            <a:ext cx="1066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810000" y="54980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257800" y="54980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733800" y="5105400"/>
            <a:ext cx="381000" cy="381000"/>
          </a:xfrm>
          <a:prstGeom prst="rect">
            <a:avLst/>
          </a:prstGeom>
          <a:solidFill>
            <a:srgbClr val="00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114800" y="5332412"/>
            <a:ext cx="10668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181600" y="5105400"/>
            <a:ext cx="457200" cy="3810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337756" y="487680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1-p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ij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096000" y="51054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543800" y="51054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Arrow Connector 59"/>
          <p:cNvCxnSpPr>
            <a:stCxn id="58" idx="6"/>
            <a:endCxn id="59" idx="2"/>
          </p:cNvCxnSpPr>
          <p:nvPr/>
        </p:nvCxnSpPr>
        <p:spPr>
          <a:xfrm>
            <a:off x="6477000" y="5295900"/>
            <a:ext cx="1066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172200" y="54980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620000" y="54980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019800" y="5105400"/>
            <a:ext cx="533400" cy="3810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1-r</a:t>
            </a:r>
            <a:r>
              <a:rPr lang="en-US" sz="20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276600" y="5791200"/>
            <a:ext cx="257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Influence Cascade Model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 animBg="1"/>
      <p:bldP spid="48" grpId="0" animBg="1"/>
      <p:bldP spid="54" grpId="0" animBg="1"/>
      <p:bldP spid="56" grpId="0" animBg="1"/>
      <p:bldP spid="57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9906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4953000" cy="3276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Let</a:t>
            </a:r>
            <a:r>
              <a:rPr lang="en-US" dirty="0" smtClean="0">
                <a:latin typeface="cmr10"/>
              </a:rPr>
              <a:t>     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be the steady state probability that node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assimilates the information.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mr10"/>
            </a:endParaRPr>
          </a:p>
          <a:p>
            <a:pPr algn="just">
              <a:buNone/>
            </a:pPr>
            <a:endParaRPr lang="en-US" dirty="0" smtClean="0">
              <a:latin typeface="cmr1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1500" dirty="0" smtClean="0">
              <a:latin typeface="cmr1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is the initial set of seed nodes, where the information was exposed.</a:t>
            </a:r>
            <a:endParaRPr lang="en-US" sz="22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v"/>
            </a:pPr>
            <a:endParaRPr lang="en-US" sz="600" dirty="0" smtClean="0">
              <a:sym typeface="Wingdings" pitchFamily="2" charset="2"/>
            </a:endParaRP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09600"/>
          </a:xfrm>
        </p:spPr>
        <p:txBody>
          <a:bodyPr/>
          <a:lstStyle/>
          <a:p>
            <a:pPr algn="ctr"/>
            <a:r>
              <a:rPr lang="en-US" b="1" dirty="0" smtClean="0"/>
              <a:t>Problem Definition</a:t>
            </a:r>
            <a:endParaRPr lang="en-US" b="1" dirty="0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IBM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5498107" y="4050268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Influence Cascade Model</a:t>
            </a:r>
            <a:endParaRPr lang="en-US" b="1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905000"/>
            <a:ext cx="4572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Content Placeholder 2"/>
          <p:cNvSpPr txBox="1">
            <a:spLocks/>
          </p:cNvSpPr>
          <p:nvPr/>
        </p:nvSpPr>
        <p:spPr>
          <a:xfrm>
            <a:off x="228600" y="4267200"/>
            <a:ext cx="83058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cmr10"/>
                <a:sym typeface="Wingdings" pitchFamily="2" charset="2"/>
              </a:rPr>
              <a:t> Problem Definition: </a:t>
            </a:r>
          </a:p>
          <a:p>
            <a:endParaRPr lang="en-US" sz="1000" b="1" dirty="0" smtClean="0">
              <a:latin typeface="cmr10"/>
              <a:sym typeface="Wingdings" pitchFamily="2" charset="2"/>
            </a:endParaRP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Given the budget constraint k, determine the set S of k nodes which maximizes the total aggregate flow  </a:t>
            </a:r>
            <a:endParaRPr kumimoji="0" lang="en-US" sz="2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                  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477000" y="1676400"/>
            <a:ext cx="1143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2200" dirty="0">
              <a:latin typeface="+mn-lt"/>
            </a:endParaRPr>
          </a:p>
        </p:txBody>
      </p:sp>
      <p:cxnSp>
        <p:nvCxnSpPr>
          <p:cNvPr id="29" name="Straight Arrow Connector 715"/>
          <p:cNvCxnSpPr>
            <a:cxnSpLocks noChangeShapeType="1"/>
          </p:cNvCxnSpPr>
          <p:nvPr/>
        </p:nvCxnSpPr>
        <p:spPr bwMode="auto">
          <a:xfrm>
            <a:off x="6400800" y="1447800"/>
            <a:ext cx="1395413" cy="709613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" name="Straight Arrow Connector 717"/>
          <p:cNvCxnSpPr>
            <a:cxnSpLocks noChangeShapeType="1"/>
          </p:cNvCxnSpPr>
          <p:nvPr/>
        </p:nvCxnSpPr>
        <p:spPr bwMode="auto">
          <a:xfrm>
            <a:off x="6400800" y="2400300"/>
            <a:ext cx="1295400" cy="38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traight Arrow Connector 719"/>
          <p:cNvCxnSpPr>
            <a:cxnSpLocks noChangeShapeType="1"/>
          </p:cNvCxnSpPr>
          <p:nvPr/>
        </p:nvCxnSpPr>
        <p:spPr bwMode="auto">
          <a:xfrm flipV="1">
            <a:off x="6400800" y="2762250"/>
            <a:ext cx="1428750" cy="666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Oval 36"/>
          <p:cNvSpPr/>
          <p:nvPr/>
        </p:nvSpPr>
        <p:spPr>
          <a:xfrm>
            <a:off x="5486400" y="990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219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5486400" y="1981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486400" y="29718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696200" y="1981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09800"/>
            <a:ext cx="625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728"/>
          <p:cNvSpPr>
            <a:spLocks noChangeArrowheads="1"/>
          </p:cNvSpPr>
          <p:nvPr/>
        </p:nvSpPr>
        <p:spPr bwMode="auto">
          <a:xfrm>
            <a:off x="7086600" y="12954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1975" y="5105400"/>
            <a:ext cx="1038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0" y="411162"/>
            <a:ext cx="2133600" cy="655638"/>
          </a:xfrm>
        </p:spPr>
        <p:txBody>
          <a:bodyPr>
            <a:normAutofit/>
          </a:bodyPr>
          <a:lstStyle/>
          <a:p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7239000" cy="45720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Problem Formulation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Related Work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Algorithm</a:t>
            </a:r>
          </a:p>
          <a:p>
            <a:pPr algn="just">
              <a:buNone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Ranked Replace</a:t>
            </a:r>
          </a:p>
          <a:p>
            <a:pPr algn="just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- Bayes Traceback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Restricted Source and Targets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Experimental Results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Conclusion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76200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Kempe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, Kleinberg,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Tardos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. KDD ‘03: </a:t>
            </a:r>
          </a:p>
          <a:p>
            <a:pPr lvl="1">
              <a:buFont typeface="Wingdings" pitchFamily="2" charset="2"/>
              <a:buChar char="ü"/>
            </a:pPr>
            <a:r>
              <a:rPr lang="en-US" sz="1700" i="1" dirty="0" smtClean="0">
                <a:latin typeface="Calibri" pitchFamily="34" charset="0"/>
                <a:cs typeface="Calibri" pitchFamily="34" charset="0"/>
              </a:rPr>
              <a:t>Linear Threshold Model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–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 node gets activated at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if more than a certain fraction of its neighbors were active at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sz="6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1700" i="1" dirty="0" smtClean="0">
                <a:latin typeface="Calibri" pitchFamily="34" charset="0"/>
                <a:cs typeface="Calibri" pitchFamily="34" charset="0"/>
              </a:rPr>
              <a:t>Independent Cascade Model </a:t>
            </a:r>
            <a:endParaRPr lang="en-US" sz="1700" dirty="0" smtClean="0">
              <a:latin typeface="Calibri" pitchFamily="34" charset="0"/>
              <a:cs typeface="Calibri" pitchFamily="34" charset="0"/>
            </a:endParaRPr>
          </a:p>
          <a:p>
            <a:pPr lvl="2" algn="just">
              <a:buFont typeface="Courier New" pitchFamily="49" charset="0"/>
              <a:buChar char="o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Each newly active node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 gets a single chance to activate its inactive neighbor node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 and  succeed with probability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7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lvl="2" algn="just">
              <a:buFont typeface="Courier New" pitchFamily="49" charset="0"/>
              <a:buChar char="o"/>
            </a:pP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lvl="2" algn="just">
              <a:buFont typeface="Courier New" pitchFamily="49" charset="0"/>
              <a:buChar char="o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Greedily select the best possible seed node given the already selected seed nodes.</a:t>
            </a:r>
          </a:p>
          <a:p>
            <a:pPr algn="just">
              <a:buNone/>
            </a:pP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Chen, Wang, Yang. KDD ‘09:</a:t>
            </a:r>
          </a:p>
          <a:p>
            <a:pPr lvl="1">
              <a:buFont typeface="Wingdings" pitchFamily="2" charset="2"/>
              <a:buChar char="ü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Degree Discount  Independent Cascade Model.</a:t>
            </a:r>
          </a:p>
          <a:p>
            <a:pPr>
              <a:buNone/>
            </a:pP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Wang, Kong, Song,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Xie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 KDD ‘10:</a:t>
            </a:r>
          </a:p>
          <a:p>
            <a:pPr lvl="1">
              <a:buFont typeface="Wingdings" pitchFamily="2" charset="2"/>
              <a:buChar char="ü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Community Based Greedy Algorithm for Influential Nodes Detection.</a:t>
            </a:r>
          </a:p>
          <a:p>
            <a:pPr>
              <a:buNone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Lappas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Terzi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Gunopulos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Mannila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 KDD ‘10:</a:t>
            </a:r>
          </a:p>
          <a:p>
            <a:pPr lvl="1">
              <a:buFont typeface="Wingdings" pitchFamily="2" charset="2"/>
              <a:buChar char="ü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K-effectors that maximizes influence on a given set of nodes and  minimizes the influence outside the set.</a:t>
            </a:r>
            <a:endParaRPr lang="en-US" sz="2200" dirty="0" smtClean="0"/>
          </a:p>
          <a:p>
            <a:pPr>
              <a:buFont typeface="Wingdings" pitchFamily="2" charset="2"/>
              <a:buChar char="v"/>
            </a:pPr>
            <a:endParaRPr 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Related Work</a:t>
            </a:r>
            <a:endParaRPr lang="en-US" sz="2500" b="1" dirty="0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6C1918-EF83-4F29-B1E9-9ED133E424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0" y="411162"/>
            <a:ext cx="2133600" cy="655638"/>
          </a:xfrm>
        </p:spPr>
        <p:txBody>
          <a:bodyPr>
            <a:normAutofit/>
          </a:bodyPr>
          <a:lstStyle/>
          <a:p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7239000" cy="45720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Problem Formulation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Related Work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Algorithm</a:t>
            </a:r>
          </a:p>
          <a:p>
            <a:pPr algn="just">
              <a:buNone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Ranked Replace</a:t>
            </a:r>
          </a:p>
          <a:p>
            <a:pPr algn="just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- Bayes Traceback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Restricted Source and Targets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Experimental Results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Conclusion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B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72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IJITKHAN@AIMIJENFUVWXY5ML" val="375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6806</TotalTime>
  <Words>1519</Words>
  <Application>Microsoft Office PowerPoint</Application>
  <PresentationFormat>On-screen Show (4:3)</PresentationFormat>
  <Paragraphs>420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Century Schoolbook</vt:lpstr>
      <vt:lpstr>Wingdings</vt:lpstr>
      <vt:lpstr>华文新魏</vt:lpstr>
      <vt:lpstr>Calibri</vt:lpstr>
      <vt:lpstr>Times New Roman</vt:lpstr>
      <vt:lpstr>cmr10</vt:lpstr>
      <vt:lpstr>Courier New</vt:lpstr>
      <vt:lpstr>新細明體</vt:lpstr>
      <vt:lpstr>Wingdings 2</vt:lpstr>
      <vt:lpstr>Arial Unicode MS</vt:lpstr>
      <vt:lpstr>宋体</vt:lpstr>
      <vt:lpstr>Oriel</vt:lpstr>
      <vt:lpstr>On Flow Authority Discovery in Social Networks</vt:lpstr>
      <vt:lpstr>Motivation</vt:lpstr>
      <vt:lpstr>Motivation</vt:lpstr>
      <vt:lpstr>Roadmap</vt:lpstr>
      <vt:lpstr>Problem Formulation</vt:lpstr>
      <vt:lpstr>Problem Definition</vt:lpstr>
      <vt:lpstr>Roadmap</vt:lpstr>
      <vt:lpstr>Related Work</vt:lpstr>
      <vt:lpstr>Roadmap</vt:lpstr>
      <vt:lpstr>Ranked Replace Algorithm</vt:lpstr>
      <vt:lpstr>  Ranked Replace Algorithm  (Continued)</vt:lpstr>
      <vt:lpstr>Problem with Ranked Replace </vt:lpstr>
      <vt:lpstr>Bayes Traceback Algorithm </vt:lpstr>
      <vt:lpstr>Bayes Traceback Model (Continued) </vt:lpstr>
      <vt:lpstr>Bayes Traceback Algorithm </vt:lpstr>
      <vt:lpstr>Running Time of Bayes Traceback</vt:lpstr>
      <vt:lpstr>Roadmap</vt:lpstr>
      <vt:lpstr>Restricted Source and Targets </vt:lpstr>
      <vt:lpstr>Restricted Source and Targets (Continued) </vt:lpstr>
      <vt:lpstr>Roadmap</vt:lpstr>
      <vt:lpstr>Experimental Results</vt:lpstr>
      <vt:lpstr>Effectiveness Results</vt:lpstr>
      <vt:lpstr>Efficiency Results</vt:lpstr>
      <vt:lpstr>Roadmap</vt:lpstr>
      <vt:lpstr>Conclusion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arijitkhan</dc:creator>
  <cp:lastModifiedBy>Arijit</cp:lastModifiedBy>
  <cp:revision>929</cp:revision>
  <dcterms:created xsi:type="dcterms:W3CDTF">2010-04-17T21:12:04Z</dcterms:created>
  <dcterms:modified xsi:type="dcterms:W3CDTF">2011-04-27T20:38:09Z</dcterms:modified>
</cp:coreProperties>
</file>